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323" r:id="rId3"/>
    <p:sldId id="324" r:id="rId4"/>
    <p:sldId id="337" r:id="rId5"/>
    <p:sldId id="336" r:id="rId6"/>
    <p:sldId id="333" r:id="rId7"/>
    <p:sldId id="334" r:id="rId8"/>
    <p:sldId id="335" r:id="rId9"/>
    <p:sldId id="327" r:id="rId10"/>
    <p:sldId id="328" r:id="rId11"/>
    <p:sldId id="338" r:id="rId12"/>
    <p:sldId id="339" r:id="rId13"/>
    <p:sldId id="340" r:id="rId14"/>
    <p:sldId id="341" r:id="rId15"/>
    <p:sldId id="350" r:id="rId16"/>
    <p:sldId id="342" r:id="rId17"/>
    <p:sldId id="344" r:id="rId18"/>
    <p:sldId id="345" r:id="rId19"/>
    <p:sldId id="346" r:id="rId20"/>
    <p:sldId id="347" r:id="rId21"/>
    <p:sldId id="348" r:id="rId22"/>
    <p:sldId id="351" r:id="rId23"/>
    <p:sldId id="34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Rates ($millions)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291</c:v>
                </c:pt>
                <c:pt idx="1">
                  <c:v>325</c:v>
                </c:pt>
                <c:pt idx="2">
                  <c:v>361</c:v>
                </c:pt>
                <c:pt idx="3">
                  <c:v>297</c:v>
                </c:pt>
                <c:pt idx="4">
                  <c:v>323</c:v>
                </c:pt>
                <c:pt idx="5">
                  <c:v>350</c:v>
                </c:pt>
                <c:pt idx="6">
                  <c:v>380</c:v>
                </c:pt>
                <c:pt idx="7">
                  <c:v>414</c:v>
                </c:pt>
                <c:pt idx="8">
                  <c:v>450</c:v>
                </c:pt>
                <c:pt idx="9">
                  <c:v>480</c:v>
                </c:pt>
                <c:pt idx="10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F8-47D3-99BF-B8FE8A081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717680"/>
        <c:axId val="725718040"/>
      </c:barChart>
      <c:catAx>
        <c:axId val="72571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8040"/>
        <c:crosses val="autoZero"/>
        <c:auto val="1"/>
        <c:lblAlgn val="ctr"/>
        <c:lblOffset val="100"/>
        <c:noMultiLvlLbl val="0"/>
      </c:catAx>
      <c:valAx>
        <c:axId val="725718040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dirty="0"/>
              <a:t>Ratepayers’ Burden ($millions)</a:t>
            </a:r>
          </a:p>
          <a:p>
            <a:pPr>
              <a:defRPr/>
            </a:pPr>
            <a:endParaRPr lang="en-N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291</c:v>
                </c:pt>
                <c:pt idx="1">
                  <c:v>325</c:v>
                </c:pt>
                <c:pt idx="2">
                  <c:v>361</c:v>
                </c:pt>
                <c:pt idx="3">
                  <c:v>297</c:v>
                </c:pt>
                <c:pt idx="4">
                  <c:v>323</c:v>
                </c:pt>
                <c:pt idx="5">
                  <c:v>350</c:v>
                </c:pt>
                <c:pt idx="6">
                  <c:v>380</c:v>
                </c:pt>
                <c:pt idx="7">
                  <c:v>414</c:v>
                </c:pt>
                <c:pt idx="8">
                  <c:v>450</c:v>
                </c:pt>
                <c:pt idx="9">
                  <c:v>480</c:v>
                </c:pt>
                <c:pt idx="10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44-46D6-8A50-701B474146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3Waters (estimate)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120</c:v>
                </c:pt>
                <c:pt idx="4">
                  <c:v>132</c:v>
                </c:pt>
                <c:pt idx="5">
                  <c:v>145</c:v>
                </c:pt>
                <c:pt idx="6">
                  <c:v>160</c:v>
                </c:pt>
                <c:pt idx="7">
                  <c:v>176</c:v>
                </c:pt>
                <c:pt idx="8">
                  <c:v>194</c:v>
                </c:pt>
                <c:pt idx="9">
                  <c:v>213</c:v>
                </c:pt>
                <c:pt idx="10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44-46D6-8A50-701B47414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9886880"/>
        <c:axId val="729887600"/>
      </c:barChart>
      <c:catAx>
        <c:axId val="72988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887600"/>
        <c:crosses val="autoZero"/>
        <c:auto val="1"/>
        <c:lblAlgn val="ctr"/>
        <c:lblOffset val="100"/>
        <c:noMultiLvlLbl val="0"/>
      </c:catAx>
      <c:valAx>
        <c:axId val="7298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88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Opex</a:t>
            </a:r>
            <a:r>
              <a:rPr lang="en-US" dirty="0"/>
              <a:t> ($millions)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447</c:v>
                </c:pt>
                <c:pt idx="1">
                  <c:v>580</c:v>
                </c:pt>
                <c:pt idx="2">
                  <c:v>596</c:v>
                </c:pt>
                <c:pt idx="3">
                  <c:v>430</c:v>
                </c:pt>
                <c:pt idx="4">
                  <c:v>453</c:v>
                </c:pt>
                <c:pt idx="5">
                  <c:v>484</c:v>
                </c:pt>
                <c:pt idx="6">
                  <c:v>508</c:v>
                </c:pt>
                <c:pt idx="7">
                  <c:v>546</c:v>
                </c:pt>
                <c:pt idx="8">
                  <c:v>562</c:v>
                </c:pt>
                <c:pt idx="9">
                  <c:v>598</c:v>
                </c:pt>
                <c:pt idx="10">
                  <c:v>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F8-47D3-99BF-B8FE8A081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717680"/>
        <c:axId val="725718040"/>
      </c:barChart>
      <c:catAx>
        <c:axId val="72571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8040"/>
        <c:crosses val="autoZero"/>
        <c:auto val="1"/>
        <c:lblAlgn val="ctr"/>
        <c:lblOffset val="100"/>
        <c:noMultiLvlLbl val="0"/>
      </c:catAx>
      <c:valAx>
        <c:axId val="725718040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Opex</a:t>
            </a:r>
            <a:r>
              <a:rPr lang="en-US" dirty="0"/>
              <a:t> (excl. Personnel): ($millions)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Opex (excl. Personnel)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343</c:v>
                </c:pt>
                <c:pt idx="1">
                  <c:v>464</c:v>
                </c:pt>
                <c:pt idx="2">
                  <c:v>476</c:v>
                </c:pt>
                <c:pt idx="3">
                  <c:v>313</c:v>
                </c:pt>
                <c:pt idx="4">
                  <c:v>330</c:v>
                </c:pt>
                <c:pt idx="5">
                  <c:v>360</c:v>
                </c:pt>
                <c:pt idx="6">
                  <c:v>384</c:v>
                </c:pt>
                <c:pt idx="7">
                  <c:v>419</c:v>
                </c:pt>
                <c:pt idx="8">
                  <c:v>431</c:v>
                </c:pt>
                <c:pt idx="9">
                  <c:v>462</c:v>
                </c:pt>
                <c:pt idx="10">
                  <c:v>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F8-47D3-99BF-B8FE8A081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717680"/>
        <c:axId val="725718040"/>
      </c:barChart>
      <c:catAx>
        <c:axId val="72571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8040"/>
        <c:crosses val="autoZero"/>
        <c:auto val="1"/>
        <c:lblAlgn val="ctr"/>
        <c:lblOffset val="100"/>
        <c:noMultiLvlLbl val="0"/>
      </c:catAx>
      <c:valAx>
        <c:axId val="725718040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Personnel </a:t>
            </a:r>
            <a:r>
              <a:rPr lang="en-US" dirty="0" err="1"/>
              <a:t>Opex</a:t>
            </a:r>
            <a:r>
              <a:rPr lang="en-US" dirty="0"/>
              <a:t>: ($millions)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Personnel Opex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  <c:pt idx="10">
                  <c:v>2034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104</c:v>
                </c:pt>
                <c:pt idx="1">
                  <c:v>116</c:v>
                </c:pt>
                <c:pt idx="2">
                  <c:v>120</c:v>
                </c:pt>
                <c:pt idx="3">
                  <c:v>117</c:v>
                </c:pt>
                <c:pt idx="4">
                  <c:v>123</c:v>
                </c:pt>
                <c:pt idx="5">
                  <c:v>124</c:v>
                </c:pt>
                <c:pt idx="6">
                  <c:v>124</c:v>
                </c:pt>
                <c:pt idx="7">
                  <c:v>127</c:v>
                </c:pt>
                <c:pt idx="8">
                  <c:v>131</c:v>
                </c:pt>
                <c:pt idx="9">
                  <c:v>136</c:v>
                </c:pt>
                <c:pt idx="1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F8-47D3-99BF-B8FE8A081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717680"/>
        <c:axId val="725718040"/>
      </c:barChart>
      <c:catAx>
        <c:axId val="72571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8040"/>
        <c:crosses val="autoZero"/>
        <c:auto val="1"/>
        <c:lblAlgn val="ctr"/>
        <c:lblOffset val="100"/>
        <c:noMultiLvlLbl val="0"/>
      </c:catAx>
      <c:valAx>
        <c:axId val="725718040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1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771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65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42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18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428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227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74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06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753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58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55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E72BF-CF2F-4DC1-8F28-E24F2C616700}" type="datetimeFigureOut">
              <a:rPr lang="en-NZ" smtClean="0"/>
              <a:t>16/11/2023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F4B4-CB36-4602-9CF4-4529C0342C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773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0F0F-EDA5-45AB-BE37-B48E3A2F1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303" y="1982177"/>
            <a:ext cx="10445393" cy="2387600"/>
          </a:xfrm>
        </p:spPr>
        <p:txBody>
          <a:bodyPr>
            <a:normAutofit fontScale="90000"/>
          </a:bodyPr>
          <a:lstStyle/>
          <a:p>
            <a:r>
              <a:rPr lang="en-NZ" sz="7200" b="1" dirty="0">
                <a:latin typeface="+mn-lt"/>
              </a:rPr>
              <a:t>TCC:</a:t>
            </a:r>
            <a:br>
              <a:rPr lang="en-NZ" sz="7200" b="1" dirty="0">
                <a:latin typeface="+mn-lt"/>
              </a:rPr>
            </a:br>
            <a:r>
              <a:rPr lang="en-NZ" sz="7200" b="1" dirty="0">
                <a:solidFill>
                  <a:srgbClr val="FF0000"/>
                </a:solidFill>
                <a:latin typeface="+mn-lt"/>
              </a:rPr>
              <a:t>Lies, Damn Lies, &amp; Draft LTP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8B09FC-4DA7-4F38-9763-63847D178F38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697F3C-8D8C-204A-B15D-038C5962B5C1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A3B8D-045F-C5C9-2584-78992BFC9B82}"/>
              </a:ext>
            </a:extLst>
          </p:cNvPr>
          <p:cNvSpPr txBox="1"/>
          <p:nvPr/>
        </p:nvSpPr>
        <p:spPr>
          <a:xfrm>
            <a:off x="3282024" y="6394124"/>
            <a:ext cx="5431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i="1" dirty="0"/>
              <a:t>Smarter Spending, Fairer Funding, Democratic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376509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14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“Real” Rates: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A6CB92B-422B-54E7-A7B8-7BEE0BD40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52297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45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105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err="1"/>
              <a:t>Opex</a:t>
            </a:r>
            <a:r>
              <a:rPr lang="en-NZ" sz="2800" b="1" dirty="0"/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D16FA0E-8E5F-198B-A865-CFED43255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55998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15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3593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err="1"/>
              <a:t>Opex</a:t>
            </a:r>
            <a:r>
              <a:rPr lang="en-NZ" sz="2800" b="1" dirty="0"/>
              <a:t> (excl. Personnel):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D16FA0E-8E5F-198B-A865-CFED43255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6638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14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619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Personnel </a:t>
            </a:r>
            <a:r>
              <a:rPr lang="en-NZ" sz="2800" b="1" dirty="0" err="1"/>
              <a:t>Opex</a:t>
            </a:r>
            <a:r>
              <a:rPr lang="en-NZ" sz="2800" b="1" dirty="0"/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D16FA0E-8E5F-198B-A865-CFED43255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2914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788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4269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Submission Form Topic List: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98655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New industrial rating category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City centre development incentives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Reducing traffic congestion (via </a:t>
            </a:r>
            <a:r>
              <a:rPr lang="en-NZ" sz="2400" dirty="0" err="1"/>
              <a:t>SmartTrip</a:t>
            </a:r>
            <a:r>
              <a:rPr lang="en-NZ" sz="2400" dirty="0"/>
              <a:t>)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Fees and charges: Boat ramps; Active reserves; Use/LTO Council land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Development Contributions policy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Targeted rates: Pool inspection; Local urban infrastructure; Urban growth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City centre parking buildings</a:t>
            </a:r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Community stadium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93577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298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Call To Action: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787625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Make a Submission (on anything to everything in the LTP)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15 November 2023 to 15 December 2023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Speak to Submission</a:t>
            </a:r>
          </a:p>
          <a:p>
            <a:r>
              <a:rPr lang="en-NZ" i="1" dirty="0"/>
              <a:t>		12 February 2024 to 14 February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571500" indent="-571500">
              <a:buFont typeface="+mj-lt"/>
              <a:buAutoNum type="arabicPeriod" startAt="3"/>
            </a:pPr>
            <a:r>
              <a:rPr lang="en-NZ" sz="2400" dirty="0"/>
              <a:t>Vote in Council Election</a:t>
            </a:r>
          </a:p>
          <a:p>
            <a:r>
              <a:rPr lang="en-NZ" i="1" dirty="0"/>
              <a:t>		Dates TBA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597173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92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4910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New Industrial Rating Category: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60347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Good (relatively) for residential ratepayers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Brings burden more in line with other metros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Tough on new category</a:t>
            </a:r>
          </a:p>
          <a:p>
            <a:r>
              <a:rPr lang="en-NZ" i="1" dirty="0"/>
              <a:t>		Rate rises of 30%+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2619015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5620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City Centre Development Incentives: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66312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Bad (relatively) for residential ratepayers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Another subsidy for developers; another subsidy for growth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3158099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667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Reducing Traffic Congestion (via </a:t>
            </a:r>
            <a:r>
              <a:rPr lang="en-NZ" sz="2800" b="1" dirty="0" err="1"/>
              <a:t>SmartTrip</a:t>
            </a:r>
            <a:r>
              <a:rPr lang="en-NZ" sz="2800" b="1" dirty="0"/>
              <a:t>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53651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Business case required as a next step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Doesn’t commit…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Why not a ‘metro’ project?</a:t>
            </a:r>
          </a:p>
          <a:p>
            <a:r>
              <a:rPr lang="en-NZ" i="1" dirty="0"/>
              <a:t>		Share, and lower, costs…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262097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167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John Robson: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59" y="1140520"/>
            <a:ext cx="104765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Councillor: 2013-2016, 2018-2019, 2019-2024*, ?</a:t>
            </a:r>
          </a:p>
          <a:p>
            <a:pPr lvl="3"/>
            <a:r>
              <a:rPr lang="en-NZ" sz="2000" i="1" dirty="0"/>
              <a:t>* Commission: 2021-2024, ?</a:t>
            </a:r>
            <a:endParaRPr lang="en-NZ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000" dirty="0"/>
              <a:t>Chair: Finance &amp; Risk; Finance, Audit &amp; Risk;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000" dirty="0"/>
              <a:t>Member: </a:t>
            </a:r>
            <a:r>
              <a:rPr lang="en-NZ" sz="2000" dirty="0" err="1"/>
              <a:t>SmartGrowth</a:t>
            </a:r>
            <a:endParaRPr lang="en-NZ" sz="2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Retired: 2000-2013, 2016-2018, 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Management Consultant*: 1988-2000</a:t>
            </a:r>
          </a:p>
          <a:p>
            <a:pPr lvl="1"/>
            <a:r>
              <a:rPr lang="en-NZ" dirty="0"/>
              <a:t>		</a:t>
            </a:r>
            <a:r>
              <a:rPr lang="en-NZ" i="1" dirty="0"/>
              <a:t>* Best fit with Councillor job description</a:t>
            </a:r>
          </a:p>
          <a:p>
            <a:endParaRPr lang="en-NZ" sz="2400" dirty="0"/>
          </a:p>
          <a:p>
            <a:pPr lvl="1"/>
            <a:endParaRPr lang="en-NZ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1861252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4564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City Centre Parking Buildings: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69580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Swapping an ‘income’ asset for an ‘expense’ asset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Doesn’t make sense…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Will cost ratepayers</a:t>
            </a:r>
          </a:p>
          <a:p>
            <a:r>
              <a:rPr lang="en-NZ" i="1" dirty="0"/>
              <a:t>		Via higher parking charges…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 startAt="3"/>
            </a:pPr>
            <a:r>
              <a:rPr lang="en-NZ" sz="2400" dirty="0"/>
              <a:t>Supporting ‘information’ is poor and partial</a:t>
            </a:r>
          </a:p>
          <a:p>
            <a:r>
              <a:rPr lang="en-NZ" i="1" dirty="0"/>
              <a:t>		Starting to look like a ‘culture’…</a:t>
            </a:r>
          </a:p>
          <a:p>
            <a:endParaRPr lang="en-NZ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2705111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3334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Community Stadium: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708854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Business case doesn’t stack up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11 identified ‘risks and issues’…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Will cost ratepayers</a:t>
            </a:r>
          </a:p>
          <a:p>
            <a:r>
              <a:rPr lang="en-NZ" i="1" dirty="0"/>
              <a:t>		Via significant capital and operational (and hidden) subsidies…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 startAt="3"/>
            </a:pPr>
            <a:r>
              <a:rPr lang="en-NZ" sz="2400" dirty="0"/>
              <a:t>Arguably wrong location and specification…</a:t>
            </a:r>
          </a:p>
          <a:p>
            <a:r>
              <a:rPr lang="en-NZ" i="1" dirty="0"/>
              <a:t>		Same capacity stadium can be built elsewhere for half price…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 startAt="4"/>
            </a:pPr>
            <a:r>
              <a:rPr lang="en-NZ" sz="2400" dirty="0"/>
              <a:t>Supporting ‘information’ is poor and partial</a:t>
            </a:r>
          </a:p>
          <a:p>
            <a:r>
              <a:rPr lang="en-NZ" i="1" dirty="0"/>
              <a:t>		Starting to look like a ‘culture’…</a:t>
            </a:r>
          </a:p>
          <a:p>
            <a:endParaRPr lang="en-NZ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2778060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298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Call To Action: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787625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Make a Submission (on anything to everything in the LTP)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15 November 2023 to 15 December 2023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Speak to Submission</a:t>
            </a:r>
          </a:p>
          <a:p>
            <a:r>
              <a:rPr lang="en-NZ" i="1" dirty="0"/>
              <a:t>		12 February 2024 to 14 February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571500" indent="-571500">
              <a:buFont typeface="+mj-lt"/>
              <a:buAutoNum type="arabicPeriod" startAt="3"/>
            </a:pPr>
            <a:r>
              <a:rPr lang="en-NZ" sz="2400" dirty="0"/>
              <a:t>Vote in Council Election</a:t>
            </a:r>
          </a:p>
          <a:p>
            <a:r>
              <a:rPr lang="en-NZ" i="1" dirty="0"/>
              <a:t>		Dates TBA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3480563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06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143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Introduction: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112154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This LTP is being done early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Staff are under pressure; Documents are late and error-ridden; Extraordinary Council meeting this afternoon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One key objective is to ‘lock in’ contracts for ‘non-essential’ capex</a:t>
            </a:r>
          </a:p>
          <a:p>
            <a:r>
              <a:rPr lang="en-NZ" i="1" dirty="0"/>
              <a:t>		In particular, Te </a:t>
            </a:r>
            <a:r>
              <a:rPr lang="en-NZ" i="1" dirty="0" err="1"/>
              <a:t>Manawataki</a:t>
            </a:r>
            <a:r>
              <a:rPr lang="en-NZ" i="1" dirty="0"/>
              <a:t> o Te Papa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Timing means the LTP ‘assumes’ Labour’s 3Waters will be implemented</a:t>
            </a:r>
          </a:p>
          <a:p>
            <a:r>
              <a:rPr lang="en-NZ" i="1" dirty="0"/>
              <a:t>		Even though the Commission and Senior Council Management know the recent election result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1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This is all happening because of a fear of democracy</a:t>
            </a:r>
          </a:p>
          <a:p>
            <a:r>
              <a:rPr lang="en-NZ" i="1" dirty="0"/>
              <a:t>		This is appalling ‘governance’</a:t>
            </a:r>
          </a:p>
          <a:p>
            <a:endParaRPr lang="en-NZ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414878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627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The BIG Change: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90301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LTP no longer represents the ‘whole truth’ for ratepayers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Due to ‘off balance sheet’ financing; Key issues are 3Waters and the IFFA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3Waters</a:t>
            </a:r>
          </a:p>
          <a:p>
            <a:r>
              <a:rPr lang="en-NZ" i="1" dirty="0"/>
              <a:t>		The ratepayers still pay… but with less transparency and accountability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1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/>
              <a:t>IFFA</a:t>
            </a:r>
          </a:p>
          <a:p>
            <a:r>
              <a:rPr lang="en-NZ" i="1" dirty="0"/>
              <a:t>		The ratepayers still pay (more)… but with (even) less transparency and accountability</a:t>
            </a:r>
          </a:p>
          <a:p>
            <a:pPr lvl="1"/>
            <a:endParaRPr lang="en-NZ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2400" dirty="0">
                <a:solidFill>
                  <a:srgbClr val="FF0000"/>
                </a:solidFill>
              </a:rPr>
              <a:t>Memo: Commissioner Selwood</a:t>
            </a:r>
          </a:p>
          <a:p>
            <a:r>
              <a:rPr lang="en-NZ" i="1" dirty="0">
                <a:solidFill>
                  <a:srgbClr val="FF0000"/>
                </a:solidFill>
              </a:rPr>
              <a:t>		The government isn’t ‘backstop’, the ratepayers are!</a:t>
            </a:r>
          </a:p>
          <a:p>
            <a:endParaRPr lang="en-NZ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110537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298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Call To Action: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A42A3-7AFF-405C-B0AD-ABBC62B2DDFE}"/>
              </a:ext>
            </a:extLst>
          </p:cNvPr>
          <p:cNvSpPr txBox="1"/>
          <p:nvPr/>
        </p:nvSpPr>
        <p:spPr>
          <a:xfrm>
            <a:off x="403760" y="1140520"/>
            <a:ext cx="787625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NZ" sz="2400" dirty="0"/>
              <a:t>Make a Submission (on anything to everything in the LTP)</a:t>
            </a:r>
          </a:p>
          <a:p>
            <a:pPr lvl="1"/>
            <a:r>
              <a:rPr lang="en-NZ" dirty="0"/>
              <a:t>	</a:t>
            </a:r>
            <a:r>
              <a:rPr lang="en-NZ" i="1" dirty="0"/>
              <a:t>15 November 2023 to 15 December 2023</a:t>
            </a:r>
          </a:p>
          <a:p>
            <a:pPr lvl="1"/>
            <a:r>
              <a:rPr lang="en-NZ" sz="2400" i="1" dirty="0"/>
              <a:t> </a:t>
            </a:r>
            <a:endParaRPr lang="en-NZ" sz="2400" dirty="0"/>
          </a:p>
          <a:p>
            <a:pPr marL="571500" indent="-571500">
              <a:buFont typeface="+mj-lt"/>
              <a:buAutoNum type="arabicPeriod"/>
            </a:pPr>
            <a:r>
              <a:rPr lang="en-NZ" sz="2400" dirty="0"/>
              <a:t>Speak to Submission</a:t>
            </a:r>
          </a:p>
          <a:p>
            <a:r>
              <a:rPr lang="en-NZ" i="1" dirty="0"/>
              <a:t>		12 February 2024 to 14 February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571500" indent="-571500">
              <a:buFont typeface="+mj-lt"/>
              <a:buAutoNum type="arabicPeriod" startAt="3"/>
            </a:pPr>
            <a:r>
              <a:rPr lang="en-NZ" sz="2400" dirty="0"/>
              <a:t>Vote in Council Election</a:t>
            </a:r>
          </a:p>
          <a:p>
            <a:r>
              <a:rPr lang="en-NZ" i="1" dirty="0"/>
              <a:t>		Dates TBA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</p:spTree>
    <p:extLst>
      <p:ext uri="{BB962C8B-B14F-4D97-AF65-F5344CB8AC3E}">
        <p14:creationId xmlns:p14="http://schemas.microsoft.com/office/powerpoint/2010/main" val="59549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204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The process: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248963-95C9-CE2C-FB8F-0B0D5AEEA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50143"/>
              </p:ext>
            </p:extLst>
          </p:nvPr>
        </p:nvGraphicFramePr>
        <p:xfrm>
          <a:off x="1700334" y="1619543"/>
          <a:ext cx="8791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833">
                  <a:extLst>
                    <a:ext uri="{9D8B030D-6E8A-4147-A177-3AD203B41FA5}">
                      <a16:colId xmlns:a16="http://schemas.microsoft.com/office/drawing/2014/main" val="3706310668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3715801400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739801439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25838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‘Lead’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Long-term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Brownless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4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Annual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Brownless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5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Annual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89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Long-term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Tolley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72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LTPA &amp; Annual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Tolley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3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Annual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Tolley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7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Long-term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Tolley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Annual Plan &amp; LTPA?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3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95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Headlines: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248963-95C9-CE2C-FB8F-0B0D5AEEA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42528"/>
              </p:ext>
            </p:extLst>
          </p:nvPr>
        </p:nvGraphicFramePr>
        <p:xfrm>
          <a:off x="1700334" y="1619543"/>
          <a:ext cx="8791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833">
                  <a:extLst>
                    <a:ext uri="{9D8B030D-6E8A-4147-A177-3AD203B41FA5}">
                      <a16:colId xmlns:a16="http://schemas.microsoft.com/office/drawing/2014/main" val="3706310668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3715801400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739801439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25838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LTP 21-31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LTP 24-34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$4.6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$3.4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4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Opex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$4.6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$5.4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5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Up 140%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Up 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89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“Real”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Up 140%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Up 116%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Incl. 3Waters (est.)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72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Net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$1.8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$1.3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3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“Real” Net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$1.8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$2.6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Incl. 3Waters (est.)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7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3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3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3323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By Golly, Ms Tolley…: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248963-95C9-CE2C-FB8F-0B0D5AEEA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58036"/>
              </p:ext>
            </p:extLst>
          </p:nvPr>
        </p:nvGraphicFramePr>
        <p:xfrm>
          <a:off x="1700334" y="1619543"/>
          <a:ext cx="87913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833">
                  <a:extLst>
                    <a:ext uri="{9D8B030D-6E8A-4147-A177-3AD203B41FA5}">
                      <a16:colId xmlns:a16="http://schemas.microsoft.com/office/drawing/2014/main" val="3706310668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3715801400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739801439"/>
                    </a:ext>
                  </a:extLst>
                </a:gridCol>
                <a:gridCol w="2197833">
                  <a:extLst>
                    <a:ext uri="{9D8B030D-6E8A-4147-A177-3AD203B41FA5}">
                      <a16:colId xmlns:a16="http://schemas.microsoft.com/office/drawing/2014/main" val="25838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Essential 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$133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0" dirty="0"/>
                        <a:t>$184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/>
                        <a:t>Gross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4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Essential 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$111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0" dirty="0"/>
                        <a:t>$129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Net (excl. WK)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5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89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Essential 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$133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0" dirty="0"/>
                        <a:t>$129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Apples 4 Apples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72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/>
                        <a:t>-3%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3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7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3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0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299F0-73A7-4649-82D3-5232DE868CE9}"/>
              </a:ext>
            </a:extLst>
          </p:cNvPr>
          <p:cNvSpPr txBox="1"/>
          <p:nvPr/>
        </p:nvSpPr>
        <p:spPr>
          <a:xfrm>
            <a:off x="403760" y="332509"/>
            <a:ext cx="1105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/>
              <a:t>Rates: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DF7D15-99CD-AB3D-5DD2-FF9D5A1D424B}"/>
              </a:ext>
            </a:extLst>
          </p:cNvPr>
          <p:cNvSpPr txBox="1"/>
          <p:nvPr/>
        </p:nvSpPr>
        <p:spPr>
          <a:xfrm>
            <a:off x="9635318" y="6394124"/>
            <a:ext cx="206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John Robson: 13.11.23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50B9B-421D-0C6D-1D0F-5E24D767E102}"/>
              </a:ext>
            </a:extLst>
          </p:cNvPr>
          <p:cNvSpPr txBox="1"/>
          <p:nvPr/>
        </p:nvSpPr>
        <p:spPr>
          <a:xfrm>
            <a:off x="487333" y="6394124"/>
            <a:ext cx="1873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Draft 2024-2034 LTP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D16FA0E-8E5F-198B-A865-CFED4325505C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90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11678</TotalTime>
  <Words>1032</Words>
  <Application>Microsoft Office PowerPoint</Application>
  <PresentationFormat>Widescreen</PresentationFormat>
  <Paragraphs>243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TCC: Lies, Damn Lies, &amp; Draft LTP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Robson</dc:creator>
  <cp:lastModifiedBy>p b</cp:lastModifiedBy>
  <cp:revision>133</cp:revision>
  <dcterms:created xsi:type="dcterms:W3CDTF">2019-05-12T05:47:42Z</dcterms:created>
  <dcterms:modified xsi:type="dcterms:W3CDTF">2023-11-16T00:23:49Z</dcterms:modified>
</cp:coreProperties>
</file>